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3"/>
    <p:sldId id="1017" r:id="rId4"/>
    <p:sldId id="1018" r:id="rId5"/>
    <p:sldId id="1019" r:id="rId6"/>
    <p:sldId id="1035" r:id="rId7"/>
    <p:sldId id="1036" r:id="rId8"/>
    <p:sldId id="1037" r:id="rId9"/>
    <p:sldId id="1041" r:id="rId10"/>
    <p:sldId id="1042" r:id="rId11"/>
    <p:sldId id="1038" r:id="rId12"/>
    <p:sldId id="1039" r:id="rId13"/>
    <p:sldId id="1022" r:id="rId14"/>
    <p:sldId id="1046" r:id="rId15"/>
    <p:sldId id="1047" r:id="rId16"/>
    <p:sldId id="1048" r:id="rId17"/>
    <p:sldId id="1049" r:id="rId18"/>
    <p:sldId id="1050" r:id="rId19"/>
    <p:sldId id="1024" r:id="rId2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17.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光</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3. </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光</a:t>
            </a:r>
            <a:r>
              <a:rPr lang="zh-CN" altLang="en-US" sz="4800" b="0">
                <a:solidFill>
                  <a:srgbClr val="000000"/>
                </a:solidFill>
                <a:latin typeface="+mn-lt"/>
                <a:ea typeface="微软雅黑" panose="020B0503020204020204" pitchFamily="34" charset="-122"/>
                <a:cs typeface="微软雅黑" panose="020B0503020204020204" pitchFamily="34" charset="-122"/>
              </a:rPr>
              <a:t>的干涉</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150991" y="2852936"/>
            <a:ext cx="792088"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465966"/>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增透膜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膜的厚度：增透膜的厚度为入射光在薄膜中波长的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一般镀膜的厚度都为最小值，即</a:t>
                </a:r>
                <a:r>
                  <a:rPr lang="en-US" altLang="zh-CN" b="1" i="1">
                    <a:solidFill>
                      <a:srgbClr val="000000"/>
                    </a:solidFill>
                    <a:latin typeface="Times New Roman" panose="02020603050405020304" pitchFamily="18" charset="0"/>
                    <a:ea typeface="宋体" panose="02010600030101010101" pitchFamily="2" charset="-122"/>
                  </a:rPr>
                  <a:t>d</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Times New Roman" panose="02020603050405020304" pitchFamily="18" charset="0"/>
                    <a:ea typeface="宋体" panose="02010600030101010101" pitchFamily="2" charset="-122"/>
                  </a:rPr>
                  <a:t>λ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为透射光在膜中的波长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作用：增加透射光的强度，减弱反射光的强度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原理：膜前、后两个面的反射光的路程差恰为半个波长，故反射光叠加后减弱，导致透射光强度增加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465966"/>
              </a:xfrm>
              <a:blipFill rotWithShape="1">
                <a:blip r:embed="rId1"/>
                <a:stretch>
                  <a:fillRect l="-2" t="-14" r="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用干涉法检查平面平整度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96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如图甲所示，标准样板与被检查平面之间形成一层空气膜，用单色光从上向下照射，入射光从空气膜的上下表面反射出两列光波，形成干涉条纹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如果被检查平面是光滑的，得到的干涉图样必是等间距的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如果某处凹下去，则对应亮条纹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提前出现，如图乙所示；如果某处凸起来，则对应条纹延后出现，如图丙所示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不是指在时间上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而是指由左向右的位置顺序上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jd16.jpg" descr="id:2147493726;FounderCES"/>
          <p:cNvPicPr/>
          <p:nvPr/>
        </p:nvPicPr>
        <p:blipFill>
          <a:blip r:embed="rId1"/>
          <a:stretch>
            <a:fillRect/>
          </a:stretch>
        </p:blipFill>
        <p:spPr>
          <a:xfrm>
            <a:off x="2926854" y="4293096"/>
            <a:ext cx="6211570" cy="166433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341632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对光</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的双缝干涉的理解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干涉的必要条件是两列波的频率相同，即两束光一定要为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相干光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在解答这类问题时一定要牢牢地抓住这个条件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一般情况下，两个不同的光源发出的光或同一个光源的</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不同部分发出的光的振动情况往往是不同的，不能满足干涉的条件，所以观察不到干涉条纹</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由光源上同一点发出的光或同一列光分出的两列光其振动情况是相同的</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激光是相干性很强的光，所以做双缝干涉实验时我们常用氦氖激光器发出的红色激光</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spc="-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19517"/>
            <a:ext cx="11485848" cy="5373779"/>
          </a:xfrm>
        </p:spPr>
        <p:txBody>
          <a:bodyPr/>
          <a:lstStyle/>
          <a:p>
            <a:pPr hangingPunct="0">
              <a:lnSpc>
                <a:spcPct val="130000"/>
              </a:lnSpc>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实验小组同学采用如图甲所示原理研究光的干涉现象，狭缝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均可调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一束红光通过该装置得到的干涉图样如图乙所示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干涉图样中相邻两条亮条纹中心间距和相邻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暗条纹中心间距不相等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若只换成一束绿光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其他条件不变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若增大狭缝到光屏的距离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同时减小两狭缝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其他条件不变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则干涉图样中相邻两条亮条纹间的距离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若减小狭缝到光屏的距离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同时减小两狭缝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其他条件不变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则干涉图样中相邻两条亮条纹间的距离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en-US"/>
          </a:p>
        </p:txBody>
      </p:sp>
      <p:pic>
        <p:nvPicPr>
          <p:cNvPr id="5" name="图片 4"/>
          <p:cNvPicPr>
            <a:picLocks noChangeAspect="1"/>
          </p:cNvPicPr>
          <p:nvPr/>
        </p:nvPicPr>
        <p:blipFill>
          <a:blip r:embed="rId1"/>
          <a:stretch>
            <a:fillRect/>
          </a:stretch>
        </p:blipFill>
        <p:spPr>
          <a:xfrm>
            <a:off x="7607374" y="1700808"/>
            <a:ext cx="3816424" cy="2160974"/>
          </a:xfrm>
          <a:prstGeom prst="rect">
            <a:avLst/>
          </a:prstGeom>
        </p:spPr>
      </p:pic>
      <p:pic>
        <p:nvPicPr>
          <p:cNvPr id="8" name="24典例1.eps" descr="id:2147491680;FounderCES"/>
          <p:cNvPicPr/>
          <p:nvPr/>
        </p:nvPicPr>
        <p:blipFill>
          <a:blip r:embed="rId2"/>
          <a:stretch>
            <a:fillRect/>
          </a:stretch>
        </p:blipFill>
        <p:spPr>
          <a:xfrm>
            <a:off x="420202" y="836712"/>
            <a:ext cx="994484" cy="320124"/>
          </a:xfrm>
          <a:prstGeom prst="rect">
            <a:avLst/>
          </a:prstGeom>
        </p:spPr>
      </p:pic>
      <p:pic>
        <p:nvPicPr>
          <p:cNvPr id="9" name="24答案.eps" descr="id:2147491701;FounderCES"/>
          <p:cNvPicPr/>
          <p:nvPr/>
        </p:nvPicPr>
        <p:blipFill>
          <a:blip r:embed="rId3"/>
          <a:stretch>
            <a:fillRect/>
          </a:stretch>
        </p:blipFill>
        <p:spPr>
          <a:xfrm>
            <a:off x="435284" y="6133053"/>
            <a:ext cx="840740" cy="299720"/>
          </a:xfrm>
          <a:prstGeom prst="rect">
            <a:avLst/>
          </a:prstGeom>
        </p:spPr>
      </p:pic>
      <p:sp>
        <p:nvSpPr>
          <p:cNvPr id="10" name="矩形 9"/>
          <p:cNvSpPr/>
          <p:nvPr/>
        </p:nvSpPr>
        <p:spPr>
          <a:xfrm>
            <a:off x="1486694" y="6063679"/>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58188"/>
                <a:ext cx="11485848" cy="5767156"/>
              </a:xfrm>
            </p:spPr>
            <p:txBody>
              <a:bodyPr/>
              <a:lstStyle/>
              <a:p>
                <a:pPr hangingPunct="0">
                  <a:lnSpc>
                    <a:spcPct val="130000"/>
                  </a:lnSpc>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中相邻两条亮条纹中心间距和相邻两</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暗条纹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中心间距是相等的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根据双缝干涉的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间距公式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用同一双缝干涉实验装置进行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光的波长越长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干涉条纹的间距越大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因为绿光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630110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小于红光的波长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故换成一束绿光后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干涉图样中相邻两条亮条纹间的距离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与两狭缝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和两狭缝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都变化时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的变化情况取决于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若减小狭缝到光屏的距离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同时减小两狭缝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则干涉图样中相邻两条亮条纹间的距离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的变化不能确定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58188"/>
                <a:ext cx="11485848" cy="5767156"/>
              </a:xfrm>
              <a:blipFill rotWithShape="1">
                <a:blip r:embed="rId2"/>
                <a:stretch>
                  <a:fillRect l="-2" t="-11" r="1" b="1"/>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8183438" y="620688"/>
            <a:ext cx="3815128" cy="216024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3616"/>
                <a:ext cx="11485848" cy="4143891"/>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薄膜干涉</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条纹间距的决定因素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薄膜干涉条纹间距由薄膜厚度和光的波长这两个因素决定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发生薄膜干涉时，膜的厚度是两列反射光波的路程差的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当路程差为反射光半个波长的奇数倍时，那些厚度处出现暗条纹；当路程差为反射光波长的整数倍时，那些厚度处出现亮条纹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膜的厚度不同，光波的路程差不同，干涉条纹的宽度不同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膜厚度变薄时，相邻的暗纹间的距离或相邻的亮纹间的距离变大，所以干涉条纹的亮纹和暗纹都变宽了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3616"/>
                <a:ext cx="11485848" cy="4143891"/>
              </a:xfrm>
              <a:blipFill rotWithShape="1">
                <a:blip r:embed="rId2"/>
                <a:stretch>
                  <a:fillRect l="-2" t="-1"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06574" y="6216660"/>
            <a:ext cx="840740" cy="299720"/>
          </a:xfrm>
          <a:prstGeom prst="rect">
            <a:avLst/>
          </a:prstGeom>
        </p:spPr>
      </p:pic>
      <p:sp>
        <p:nvSpPr>
          <p:cNvPr id="3" name="内容占位符 2"/>
          <p:cNvSpPr>
            <a:spLocks noGrp="1"/>
          </p:cNvSpPr>
          <p:nvPr>
            <p:ph idx="1"/>
          </p:nvPr>
        </p:nvSpPr>
        <p:spPr>
          <a:xfrm>
            <a:off x="360854" y="782702"/>
            <a:ext cx="11485848" cy="5373779"/>
          </a:xfrm>
        </p:spPr>
        <p:txBody>
          <a:bodyPr/>
          <a:lstStyle/>
          <a:p>
            <a:pPr hangingPunct="0">
              <a:lnSpc>
                <a:spcPct val="130000"/>
              </a:lnSpc>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光的干涉规律可以检测工件表面的平整度与设计要求之间的微小差异</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现将精度很高的标准玻璃板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样板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，放在被检查工件上面，如图甲所示，在样板的左端垫一薄片，使标准玻璃板与被检查平面之间形成一楔形空气膜</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用平行单色光向下照射，检查不同平面时，可观察到图乙和图丙的干涉条纹</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endPar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endPar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endPar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干涉条纹是样板的上、下两个表面的反射光干涉形成的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当稍向右移动图甲中的薄片时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条纹间距会变小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当换用频率更高的单色光照射时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图丙条纹弯曲处对应着被检查平面处是凸起</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05720" y="6135687"/>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10" name="图片 9"/>
          <p:cNvPicPr>
            <a:picLocks noChangeAspect="1"/>
          </p:cNvPicPr>
          <p:nvPr/>
        </p:nvPicPr>
        <p:blipFill>
          <a:blip r:embed="rId3"/>
          <a:stretch>
            <a:fillRect/>
          </a:stretch>
        </p:blipFill>
        <p:spPr>
          <a:xfrm>
            <a:off x="3574926" y="2753523"/>
            <a:ext cx="4369721" cy="14321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3353435"/>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干涉条纹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是样板的下表面和被检查工件的上表面的反射光干涉形成的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当稍向右移动图中的薄片时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两点之间的距离增大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相当于双缝之间的距离</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条纹间距</a:t>
                </a:r>
                <a:r>
                  <a:rPr lang="en-US" altLang="zh-CN" b="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当换用频率更高的单色光照射时</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波长</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变短</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条纹间距</a:t>
                </a:r>
                <a:r>
                  <a:rPr lang="en-US" altLang="zh-CN" b="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u="wavy" dirty="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3353435"/>
              </a:xfrm>
              <a:blipFill rotWithShape="1">
                <a:blip r:embed="rId2"/>
                <a:stretch>
                  <a:fillRect l="-2" t="-16" r="1" b="16"/>
                </a:stretch>
              </a:blipFill>
            </p:spPr>
            <p:txBody>
              <a:bodyPr/>
              <a:lstStyle/>
              <a:p>
                <a:r>
                  <a:rPr lang="zh-CN" altLang="en-US">
                    <a:noFill/>
                  </a:rPr>
                  <a:t> </a:t>
                </a:r>
              </a:p>
            </p:txBody>
          </p:sp>
        </mc:Fallback>
      </mc:AlternateContent>
      <p:sp>
        <p:nvSpPr>
          <p:cNvPr id="2" name="矩形 1"/>
          <p:cNvSpPr/>
          <p:nvPr/>
        </p:nvSpPr>
        <p:spPr>
          <a:xfrm>
            <a:off x="360854" y="3140968"/>
            <a:ext cx="11485848" cy="1200329"/>
          </a:xfrm>
          <a:prstGeom prst="rect">
            <a:avLst/>
          </a:prstGeom>
        </p:spPr>
        <p:txBody>
          <a:bodyPr wrap="square">
            <a:spAutoFit/>
          </a:bodyPr>
          <a:lstStyle/>
          <a:p>
            <a:pPr algn="just">
              <a:lnSpc>
                <a:spcPct val="150000"/>
              </a:lnSpc>
              <a:spcAft>
                <a:spcPts val="0"/>
              </a:spcAft>
              <a:tabLst>
                <a:tab pos="6301105" algn="l"/>
              </a:tabLst>
            </a:pPr>
            <a:r>
              <a:rPr lang="en-US" altLang="zh-CN" sz="2400" i="1" smtClean="0">
                <a:solidFill>
                  <a:srgbClr val="00AEEF"/>
                </a:solidFill>
                <a:cs typeface="Times New Roman" panose="02020603050405020304" pitchFamily="18" charset="0"/>
              </a:rPr>
              <a:t>           A</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为发生干涉的光源</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类比双缝干涉</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 </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间距离相当于双缝干涉中的双缝距离</a:t>
            </a:r>
            <a:r>
              <a:rPr lang="en-US" altLang="zh-CN" sz="2400" i="1">
                <a:solidFill>
                  <a:srgbClr val="00AEEF"/>
                </a:solidFill>
                <a:cs typeface="Times New Roman" panose="02020603050405020304" pitchFamily="18" charset="0"/>
              </a:rPr>
              <a:t>d</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此处还可以用干涉点到</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两点的距离差</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即</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距离的</a:t>
            </a:r>
            <a:r>
              <a:rPr lang="en-US" altLang="zh-CN" sz="2400">
                <a:solidFill>
                  <a:srgbClr val="00AEEF"/>
                </a:solidFill>
                <a:cs typeface="Times New Roman" panose="02020603050405020304" pitchFamily="18" charset="0"/>
              </a:rPr>
              <a:t>2</a:t>
            </a:r>
            <a:r>
              <a:rPr lang="zh-CN" altLang="zh-CN" sz="2400">
                <a:solidFill>
                  <a:srgbClr val="00AEEF"/>
                </a:solidFill>
                <a:ea typeface="楷体" panose="02010609060101010101" pitchFamily="49" charset="-122"/>
                <a:cs typeface="Times New Roman" panose="02020603050405020304" pitchFamily="18" charset="0"/>
              </a:rPr>
              <a:t>倍表述</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6" name="箭头右下.eps" descr="id:2147493824;FounderCES"/>
          <p:cNvPicPr/>
          <p:nvPr/>
        </p:nvPicPr>
        <p:blipFill>
          <a:blip r:embed="rId3"/>
          <a:stretch>
            <a:fillRect/>
          </a:stretch>
        </p:blipFill>
        <p:spPr>
          <a:xfrm>
            <a:off x="765602" y="3340853"/>
            <a:ext cx="394970" cy="310515"/>
          </a:xfrm>
          <a:prstGeom prst="rect">
            <a:avLst/>
          </a:prstGeom>
        </p:spPr>
      </p:pic>
      <p:pic>
        <p:nvPicPr>
          <p:cNvPr id="4" name="图片 3"/>
          <p:cNvPicPr>
            <a:picLocks noChangeAspect="1"/>
          </p:cNvPicPr>
          <p:nvPr/>
        </p:nvPicPr>
        <p:blipFill>
          <a:blip r:embed="rId4"/>
          <a:stretch>
            <a:fillRect/>
          </a:stretch>
        </p:blipFill>
        <p:spPr>
          <a:xfrm>
            <a:off x="6527254" y="4221088"/>
            <a:ext cx="2892618" cy="2242048"/>
          </a:xfrm>
          <a:prstGeom prst="rect">
            <a:avLst/>
          </a:prstGeom>
        </p:spPr>
      </p:pic>
      <p:pic>
        <p:nvPicPr>
          <p:cNvPr id="7" name="图片 6"/>
          <p:cNvPicPr>
            <a:picLocks noChangeAspect="1"/>
          </p:cNvPicPr>
          <p:nvPr/>
        </p:nvPicPr>
        <p:blipFill>
          <a:blip r:embed="rId5"/>
          <a:stretch>
            <a:fillRect/>
          </a:stretch>
        </p:blipFill>
        <p:spPr>
          <a:xfrm>
            <a:off x="454663" y="4425682"/>
            <a:ext cx="6120680" cy="200599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两点的光程差相等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点的两列相干光产生的亮条纹与经过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点的两列相干光产生的亮条纹是同一条亮条纹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所以图丙中条纹弯曲处对应着被检查平面处是凹陷的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7319342" y="1916545"/>
            <a:ext cx="2967706" cy="3888719"/>
          </a:xfrm>
          <a:prstGeom prst="rect">
            <a:avLst/>
          </a:prstGeom>
        </p:spPr>
      </p:pic>
      <p:pic>
        <p:nvPicPr>
          <p:cNvPr id="4" name="图片 3"/>
          <p:cNvPicPr>
            <a:picLocks noChangeAspect="1"/>
          </p:cNvPicPr>
          <p:nvPr/>
        </p:nvPicPr>
        <p:blipFill>
          <a:blip r:embed="rId2"/>
          <a:stretch>
            <a:fillRect/>
          </a:stretch>
        </p:blipFill>
        <p:spPr>
          <a:xfrm>
            <a:off x="419229" y="3573016"/>
            <a:ext cx="6811021" cy="223224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513395"/>
            <a:ext cx="11485848" cy="2308324"/>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的双缝干涉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年，英国物理学家托马斯</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杨成功地观察到了光的干涉现象，开始让人们认识到光的波动性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lvl="0"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双缝干涉实验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实验过程：如图所示，让一束平行的完全相同的单色光投射到一个有两条狭缝的挡板上，两条狭缝相距很近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狭缝就相当于两个波源，它们的频率、相位和振动方向总是相同的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这两个光源发出的光在挡板后面的空间互相叠加，发生干涉现象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
        <p:nvSpPr>
          <p:cNvPr id="2" name="矩形 1"/>
          <p:cNvSpPr/>
          <p:nvPr/>
        </p:nvSpPr>
        <p:spPr>
          <a:xfrm>
            <a:off x="360854" y="5445224"/>
            <a:ext cx="6092825" cy="1200329"/>
          </a:xfrm>
          <a:prstGeom prst="rect">
            <a:avLst/>
          </a:prstGeom>
        </p:spPr>
        <p:txBody>
          <a:bodyPr>
            <a:spAutoFit/>
          </a:bodyPr>
          <a:lstStyle/>
          <a:p>
            <a:pPr algn="just">
              <a:lnSpc>
                <a:spcPct val="150000"/>
              </a:lnSpc>
              <a:spcAft>
                <a:spcPts val="0"/>
              </a:spcAft>
              <a:tabLst>
                <a:tab pos="6301105" algn="l"/>
              </a:tabLs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实验现象：在屏上得到明暗相间的条纹</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a:p>
            <a:pPr algn="just">
              <a:lnSpc>
                <a:spcPct val="150000"/>
              </a:lnSpc>
              <a:spcAft>
                <a:spcPts val="0"/>
              </a:spcAft>
              <a:tabLst>
                <a:tab pos="6301105" algn="l"/>
              </a:tabLs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实验结论：光是一种波</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a59.jpg" descr="id:2147493691;FounderCES"/>
          <p:cNvPicPr/>
          <p:nvPr/>
        </p:nvPicPr>
        <p:blipFill>
          <a:blip r:embed="rId1"/>
          <a:stretch>
            <a:fillRect/>
          </a:stretch>
        </p:blipFill>
        <p:spPr>
          <a:xfrm>
            <a:off x="4871070" y="2951824"/>
            <a:ext cx="2708275" cy="252476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310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光发生干涉的条件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干涉条件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两列光的频率相同、振动方向相同、相位差恒定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相干光源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发出的光能够产生干涉现象的两个光源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一般情况下很难观察到光的干涉现象的原因</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由于不同光源发出的光的频率一般不同，即使是同一光源，它的不同部位发出的</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光也不一定有相同的频率和恒定的相位差，故一般情况下不易观察到光的干涉现象</a:t>
            </a:r>
            <a:r>
              <a:rPr lang="en-US" altLang="zh-CN"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9919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决定明暗条纹的条件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出现亮条纹的条件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如图所示，屏上某点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到两条缝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的路程差等于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波长的整数倍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半波长的偶数倍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点位于屏上的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处，此处为亮条纹，此处的条纹叫中央亮条纹或零级亮条纹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为亮条纹的级次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99190"/>
              </a:xfrm>
              <a:blipFill rotWithShape="1">
                <a:blip r:embed="rId1"/>
                <a:stretch>
                  <a:fillRect l="-2" t="-18" r="1"/>
                </a:stretch>
              </a:blipFill>
            </p:spPr>
            <p:txBody>
              <a:bodyPr/>
              <a:lstStyle/>
              <a:p>
                <a:r>
                  <a:rPr lang="zh-CN" altLang="en-US">
                    <a:noFill/>
                  </a:rPr>
                  <a:t> </a:t>
                </a:r>
              </a:p>
            </p:txBody>
          </p:sp>
        </mc:Fallback>
      </mc:AlternateContent>
      <p:pic>
        <p:nvPicPr>
          <p:cNvPr id="4" name="hjqw81n.jpg" descr="id:2147493698;FounderCES"/>
          <p:cNvPicPr/>
          <p:nvPr/>
        </p:nvPicPr>
        <p:blipFill>
          <a:blip r:embed="rId2"/>
          <a:stretch>
            <a:fillRect/>
          </a:stretch>
        </p:blipFill>
        <p:spPr>
          <a:xfrm>
            <a:off x="4078982" y="4293096"/>
            <a:ext cx="3864610" cy="194500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814258" y="3420374"/>
            <a:ext cx="955115"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31890"/>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出现暗条纹的条件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屏上某点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到两条缝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的路程差等于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半波长的奇数倍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为暗条纹的级次，从第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级暗条纹开始向两侧展开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干涉条纹间距和光的波长之间的关系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610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在光的双缝干涉实验中，相邻两个亮条纹或暗条纹的中心间距</a:t>
                </a:r>
                <a:r>
                  <a:rPr lang="en-US" altLang="zh-CN" b="1" dirty="0" err="1">
                    <a:solidFill>
                      <a:srgbClr val="000000"/>
                    </a:solidFill>
                    <a:latin typeface="Times New Roman" panose="02020603050405020304" pitchFamily="18" charset="0"/>
                    <a:ea typeface="宋体" panose="02010600030101010101" pitchFamily="2" charset="-122"/>
                  </a:rPr>
                  <a:t>Δ</a:t>
                </a:r>
                <a:r>
                  <a:rPr lang="en-US" altLang="zh-CN" b="1" i="1" dirty="0" err="1">
                    <a:solidFill>
                      <a:srgbClr val="000000"/>
                    </a:solidFill>
                    <a:latin typeface="Times New Roman" panose="02020603050405020304" pitchFamily="18" charset="0"/>
                    <a:ea typeface="宋体" panose="02010600030101010101" pitchFamily="2" charset="-122"/>
                  </a:rPr>
                  <a:t>x</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dirty="0">
                    <a:solidFill>
                      <a:srgbClr val="000000"/>
                    </a:solidFill>
                    <a:latin typeface="Times New Roman" panose="02020603050405020304" pitchFamily="18" charset="0"/>
                    <a:ea typeface="宋体" panose="02010600030101010101" pitchFamily="2" charset="-122"/>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是光的波长，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是双缝距光屏的距离，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是双缝间距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可得出当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一定时，光的波长越大，相邻的亮条纹或暗条纹的距离越大；光的波长越小，相邻的亮条纹或暗条纹的距离越小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31890"/>
              </a:xfrm>
              <a:blipFill rotWithShape="1">
                <a:blip r:embed="rId1"/>
                <a:stretch>
                  <a:fillRect l="-2" t="-13" r="1" b="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干涉图样的特点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单色光的干涉图样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若用单色光作光源，则干涉条纹是明暗相间的条纹，且</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条纹间距相等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中央为亮条纹，两相邻亮条纹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间距离与光的波长有关，波长越大，条纹间距越大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白光的干涉图样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若用白光作光源，则干涉条纹是彩色条纹，且中央亮条纹是白色的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668a.jpg" descr="id:2147493705;FounderCES"/>
          <p:cNvPicPr/>
          <p:nvPr/>
        </p:nvPicPr>
        <p:blipFill>
          <a:blip r:embed="rId1"/>
          <a:stretch>
            <a:fillRect/>
          </a:stretch>
        </p:blipFill>
        <p:spPr>
          <a:xfrm>
            <a:off x="4439022" y="3212976"/>
            <a:ext cx="2320290" cy="1397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792239"/>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干涉图样是彩色条纹的原因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从双缝射出的两列光波中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各种色光都能形成明暗相间的条纹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各种色光都在中央条纹处形成亮条纹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从而复合成白色条纹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两侧条纹间距与各色光的波长成正比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即红光的亮条纹间距宽度最大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紫光的亮条纹间距宽度最小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即除中央条纹以外的其他条纹不能完全重合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这样便形成了彩色干涉条纹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3712;FounderCES"/>
          <p:cNvPicPr/>
          <p:nvPr/>
        </p:nvPicPr>
        <p:blipFill>
          <a:blip r:embed="rId1"/>
          <a:stretch>
            <a:fillRect/>
          </a:stretch>
        </p:blipFill>
        <p:spPr>
          <a:xfrm>
            <a:off x="550590" y="908720"/>
            <a:ext cx="1191895" cy="33274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98959"/>
            <a:ext cx="11485848" cy="507746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薄膜干涉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一束光照射在薄膜上，光会被薄膜的前、后两个面分别反射，两个面的反射光相互叠加，发生干涉而形成新的光波，这种现象称为薄膜干涉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干涉图样的特点</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同一条亮条纹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对应的薄膜的厚度相等，单色光照射薄膜时形成明暗相间的条纹，白光照射薄膜时形成彩色条纹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示例</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肥皂泡以及水面上的油膜呈现的彩色花纹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3344</Words>
  <Application>WPS 演示</Application>
  <PresentationFormat>自定义</PresentationFormat>
  <Paragraphs>102</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18</vt:i4>
      </vt:variant>
    </vt:vector>
  </HeadingPairs>
  <TitlesOfParts>
    <vt:vector size="30"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397</cp:revision>
  <dcterms:created xsi:type="dcterms:W3CDTF">2020-11-06T05:24:00Z</dcterms:created>
  <dcterms:modified xsi:type="dcterms:W3CDTF">2025-06-24T01:59:13Z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A4993850C04B4521A43E4A8E97C60374_12</vt:lpwstr>
  </property>
</Properties>
</file>